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7" r:id="rId2"/>
  </p:sldMasterIdLst>
  <p:sldIdLst>
    <p:sldId id="395" r:id="rId3"/>
    <p:sldId id="396" r:id="rId4"/>
    <p:sldId id="397" r:id="rId5"/>
    <p:sldId id="424" r:id="rId6"/>
    <p:sldId id="398" r:id="rId7"/>
    <p:sldId id="399" r:id="rId8"/>
    <p:sldId id="408" r:id="rId9"/>
    <p:sldId id="407" r:id="rId10"/>
    <p:sldId id="423" r:id="rId11"/>
    <p:sldId id="350" r:id="rId12"/>
    <p:sldId id="409" r:id="rId13"/>
    <p:sldId id="410" r:id="rId14"/>
    <p:sldId id="411" r:id="rId15"/>
    <p:sldId id="412" r:id="rId16"/>
    <p:sldId id="413" r:id="rId17"/>
    <p:sldId id="391" r:id="rId18"/>
    <p:sldId id="427" r:id="rId19"/>
    <p:sldId id="351" r:id="rId20"/>
    <p:sldId id="416" r:id="rId21"/>
    <p:sldId id="417" r:id="rId22"/>
    <p:sldId id="425" r:id="rId23"/>
    <p:sldId id="418" r:id="rId24"/>
    <p:sldId id="422" r:id="rId25"/>
    <p:sldId id="426" r:id="rId26"/>
    <p:sldId id="420" r:id="rId27"/>
    <p:sldId id="421" r:id="rId28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r="smNativeData" dt="1504369638" val="76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8" autoAdjust="0"/>
    <p:restoredTop sz="94660"/>
  </p:normalViewPr>
  <p:slideViewPr>
    <p:cSldViewPr>
      <p:cViewPr varScale="1">
        <p:scale>
          <a:sx n="78" d="100"/>
          <a:sy n="78" d="100"/>
        </p:scale>
        <p:origin x="108" y="804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>
      <p:cViewPr>
        <p:scale>
          <a:sx n="108" d="100"/>
          <a:sy n="108" d="100"/>
        </p:scale>
        <p:origin x="1488" y="211"/>
      </p:cViewPr>
      <p:guideLst/>
    </p:cSldViewPr>
  </p:notesViewPr>
  <p:gridSpacing cx="36195" cy="361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87D22-166E-4363-B984-82CA76835DA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91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A6AA45-3873-4C5E-BD0F-7511D22ABFF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8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ACBD4-56E7-484F-A2EB-609BA1B7D31E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25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C6675-E882-4401-80F4-48C8A6626FF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035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FCAEA-C988-484B-B709-F0607FD0A80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68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2877F-9706-450F-91FF-13045A1EB49D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90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90921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26576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83517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32437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49249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F2868-1C5E-49A2-98F3-8284678193E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978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19853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28787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35756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28358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81376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25821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7121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40893-D25F-4244-94F7-06F5EE70145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24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8FB62F-769E-4ADC-A374-B9BD8D86CC6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38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6AC69-1A0A-4D83-83FF-89CD29765C18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03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701C8-2413-43DB-99BF-818D95131D2A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6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E89E-1C6D-43F1-AB94-38AF66B27AA9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74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F5E95-ABF0-4EE4-B484-E8B4136A41F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5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60AFD-7452-427C-A213-4752DB8BDC6F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70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B6AF-7877-41AF-B67E-BF10FD4C56B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58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8844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«Безопасность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 при эксплуатации и ремонте оборудования электрических подстанций и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сетей» 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ДОЦЕНТ КАФЕДРЫ</a:t>
            </a:r>
            <a:r>
              <a:rPr kumimoji="0" lang="ru-ru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ПРИВАЛОВ ЕВГЕНИЙ ЕВГРАФОВИЧ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4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Неспецифическое действие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ожоги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механические повреждения (горение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одежды,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падение с высоты). </a:t>
            </a:r>
          </a:p>
          <a:p>
            <a:pPr marL="0" lvl="1" indent="0" algn="l"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Специфическое действие в виде эффектов: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термического,</a:t>
            </a:r>
            <a:r>
              <a:rPr lang="ru-RU" sz="4000" b="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электролитического, механического, биологического и раздражающего при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прохождении тока через ткани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тела</a:t>
            </a:r>
            <a:r>
              <a:rPr lang="ru-RU" sz="36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1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8064" y="1293495"/>
            <a:ext cx="91440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1016" t="17666" r="2500" b="2439"/>
          <a:stretch/>
        </p:blipFill>
        <p:spPr>
          <a:xfrm>
            <a:off x="8064" y="1191588"/>
            <a:ext cx="9135936" cy="566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8064" y="1293495"/>
            <a:ext cx="91440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9352" t="18945" r="9109" b="19834"/>
          <a:stretch/>
        </p:blipFill>
        <p:spPr>
          <a:xfrm>
            <a:off x="0" y="1204983"/>
            <a:ext cx="9144000" cy="56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9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8064" y="1293495"/>
            <a:ext cx="91440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0547" t="10945" r="8372" b="15167"/>
          <a:stretch/>
        </p:blipFill>
        <p:spPr>
          <a:xfrm>
            <a:off x="0" y="1227221"/>
            <a:ext cx="9152064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8064" y="1293495"/>
            <a:ext cx="91440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8662" t="18472" r="8660" b="9750"/>
          <a:stretch/>
        </p:blipFill>
        <p:spPr>
          <a:xfrm>
            <a:off x="8064" y="1243751"/>
            <a:ext cx="9135936" cy="576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8064" y="1293495"/>
            <a:ext cx="91440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7168" t="17945" r="8004" b="19251"/>
          <a:stretch/>
        </p:blipFill>
        <p:spPr>
          <a:xfrm>
            <a:off x="0" y="1221105"/>
            <a:ext cx="9152064" cy="56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8064" y="1293495"/>
            <a:ext cx="91440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666" t="22538" r="4480" b="4322"/>
          <a:stretch/>
        </p:blipFill>
        <p:spPr>
          <a:xfrm>
            <a:off x="10690" y="1243751"/>
            <a:ext cx="9125268" cy="56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8064" y="1293495"/>
            <a:ext cx="91440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6641" t="9500" r="6641" b="29206"/>
          <a:stretch/>
        </p:blipFill>
        <p:spPr>
          <a:xfrm>
            <a:off x="8064" y="1152820"/>
            <a:ext cx="9144000" cy="57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 algn="ctr"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Факторы, </a:t>
            </a:r>
            <a:endParaRPr lang="ru-RU" sz="48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 algn="ctr"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определяющие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степень опасности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при воздействии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тока на организм человека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3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4356" t="13073" r="3242" b="4479"/>
          <a:stretch/>
        </p:blipFill>
        <p:spPr>
          <a:xfrm>
            <a:off x="0" y="1180723"/>
            <a:ext cx="9144000" cy="567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7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1.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безопасного производства плановых и аварийных работ в электрических установках и </a:t>
            </a: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сетях.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6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3613" t="20312" b="2500"/>
          <a:stretch/>
        </p:blipFill>
        <p:spPr>
          <a:xfrm>
            <a:off x="1" y="1257300"/>
            <a:ext cx="91440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3242" t="17301" r="1758" b="12347"/>
          <a:stretch/>
        </p:blipFill>
        <p:spPr>
          <a:xfrm>
            <a:off x="0" y="1180722"/>
            <a:ext cx="9144000" cy="567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6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5271" t="33112" r="5271" b="16750"/>
          <a:stretch/>
        </p:blipFill>
        <p:spPr>
          <a:xfrm>
            <a:off x="0" y="1191588"/>
            <a:ext cx="9144000" cy="57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5098" t="31669" r="4727" b="9870"/>
          <a:stretch/>
        </p:blipFill>
        <p:spPr>
          <a:xfrm>
            <a:off x="0" y="1191588"/>
            <a:ext cx="9144000" cy="566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buNone/>
              <a:defRPr lang="ru-ru"/>
            </a:pPr>
            <a:r>
              <a:rPr lang="ru-ru" sz="4400" dirty="0" smtClean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ru-ru" sz="4400" dirty="0" smtClean="0">
              <a:solidFill>
                <a:srgbClr val="FFFF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t="24553" b="15280"/>
          <a:stretch/>
        </p:blipFill>
        <p:spPr>
          <a:xfrm>
            <a:off x="0" y="1243751"/>
            <a:ext cx="9144000" cy="56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0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Заключение.</a:t>
            </a:r>
          </a:p>
          <a:p>
            <a:pPr lvl="1">
              <a:defRPr lang="ru-ru"/>
            </a:pP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Работники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должны соблюдать 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правила техники безопасности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, чтобы не попасть под 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опасное действие 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тока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(дуги) 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 получить травмы, 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приводящие инвалидности или даже гибели.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0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8745631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 1.1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Общие требования безопасности при обслуживании электроустановок.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6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УРОК № 2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Воздействие электрического тока на организм человека</a:t>
            </a:r>
            <a:r>
              <a:rPr kumimoji="0" lang="ru-RU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+mn-ea"/>
                <a:cs typeface="Arial" pitchFamily="2" charset="-52"/>
              </a:rPr>
              <a:t>.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5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609600" indent="-609600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цели</a:t>
            </a: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1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Знать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 механизм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поражения человека электрическим током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4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Знать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 факторы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, определяющие степень опасности воздействия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тока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на организм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человека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4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0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91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40000"/>
              </a:lnSpc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вопросы</a:t>
            </a: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6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Действие </a:t>
            </a:r>
            <a:r>
              <a:rPr lang="ru-RU" sz="46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электрического тока на человека.</a:t>
            </a:r>
            <a:endParaRPr lang="ru-ru" sz="46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2. </a:t>
            </a:r>
            <a:r>
              <a:rPr lang="ru-RU" sz="4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Факторы, определяющие степень опасности </a:t>
            </a:r>
            <a:r>
              <a:rPr lang="ru-RU" sz="46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при воздействии </a:t>
            </a:r>
            <a:r>
              <a:rPr lang="ru-RU" sz="4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тока на организм человека</a:t>
            </a:r>
            <a:r>
              <a:rPr lang="ru-ru" sz="46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6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9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Учебная литература</a:t>
            </a:r>
            <a:r>
              <a:rPr kumimoji="0" lang="ru-ru" sz="40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0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Правила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охраны труда при эксплуатации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электроустановок. 3-е изд.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М: НОРМАТИКА, 2020.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232с. </a:t>
            </a:r>
          </a:p>
          <a:p>
            <a:pPr marL="0" lvl="1" indent="0" algn="l">
              <a:defRPr lang="ru-ru"/>
            </a:pP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Основы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электробезопасности.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Ч.І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влияние электрического тока и ЭМП электроустановок на человека: учебное пособие /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Е.Е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Привалов.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Берлин-Медиа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, 2016.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-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154с.  </a:t>
            </a:r>
          </a:p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4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213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 lang="ru-ru"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Действие 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электрического тока на человека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algn="ctr">
              <a:lnSpc>
                <a:spcPct val="110000"/>
              </a:lnSpc>
              <a:defRPr lang="ru-ru"/>
            </a:pPr>
            <a:endParaRPr lang="ru-ru" sz="44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5098" t="27210" r="8809" b="25228"/>
          <a:stretch/>
        </p:blipFill>
        <p:spPr>
          <a:xfrm>
            <a:off x="38100" y="2596515"/>
            <a:ext cx="9105900" cy="433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buNone/>
              <a:defRPr lang="ru-ru"/>
            </a:pPr>
            <a:r>
              <a:rPr lang="ru-ru" sz="4400" dirty="0" smtClean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ru-ru" sz="4400" dirty="0" smtClean="0">
              <a:solidFill>
                <a:srgbClr val="FFFF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2311" t="30641" r="812" b="8193"/>
          <a:stretch/>
        </p:blipFill>
        <p:spPr>
          <a:xfrm>
            <a:off x="1" y="1216426"/>
            <a:ext cx="9143999" cy="56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3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5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243</Words>
  <Application>Microsoft Office PowerPoint</Application>
  <PresentationFormat>Экран (4:3)</PresentationFormat>
  <Paragraphs>78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SimSun</vt:lpstr>
      <vt:lpstr>Arial</vt:lpstr>
      <vt:lpstr>Arial Black</vt:lpstr>
      <vt:lpstr>Times New Roman</vt:lpstr>
      <vt:lpstr>Оформление по умолчанию</vt:lpstr>
      <vt:lpstr>25_Presentation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Л.2.Действие эл.тока на человека</dc:title>
  <dc:subject>Т1.Общие сведения</dc:subject>
  <dc:creator>Привалов Е.Е.</dc:creator>
  <cp:keywords>электробезопасность, электрический ток</cp:keywords>
  <dc:description/>
  <cp:lastModifiedBy>Home</cp:lastModifiedBy>
  <cp:revision>70</cp:revision>
  <dcterms:created xsi:type="dcterms:W3CDTF">2003-11-18T14:40:54Z</dcterms:created>
  <dcterms:modified xsi:type="dcterms:W3CDTF">2020-08-06T17:49:36Z</dcterms:modified>
</cp:coreProperties>
</file>